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993253-AAC1-46BB-9961-BF244F5541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5DA44D-FA9B-49D1-8B20-442B6BD5B15D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Tranzistor" TargetMode="External"/><Relationship Id="rId2" Type="http://schemas.openxmlformats.org/officeDocument/2006/relationships/hyperlink" Target="http://hr.wikipedia.org/wiki/Proceso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PCI_Express" TargetMode="External"/><Relationship Id="rId13" Type="http://schemas.openxmlformats.org/officeDocument/2006/relationships/hyperlink" Target="http://hr.wikipedia.org/w/index.php?title=DisplayPort&amp;action=edit&amp;redlink=1" TargetMode="External"/><Relationship Id="rId3" Type="http://schemas.openxmlformats.org/officeDocument/2006/relationships/hyperlink" Target="http://hr.wikipedia.org/wiki/GPU" TargetMode="External"/><Relationship Id="rId7" Type="http://schemas.openxmlformats.org/officeDocument/2006/relationships/hyperlink" Target="http://hr.wikipedia.org/wiki/AGP" TargetMode="External"/><Relationship Id="rId12" Type="http://schemas.openxmlformats.org/officeDocument/2006/relationships/hyperlink" Target="http://hr.wikipedia.org/w/index.php?title=Video_out&amp;action=edit&amp;redlink=1" TargetMode="External"/><Relationship Id="rId2" Type="http://schemas.openxmlformats.org/officeDocument/2006/relationships/hyperlink" Target="http://hr.wikipedia.org/wiki/PCB" TargetMode="Externa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PCI" TargetMode="External"/><Relationship Id="rId11" Type="http://schemas.openxmlformats.org/officeDocument/2006/relationships/hyperlink" Target="http://hr.wikipedia.org/w/index.php?title=Video_in&amp;action=edit&amp;redlink=1" TargetMode="External"/><Relationship Id="rId5" Type="http://schemas.openxmlformats.org/officeDocument/2006/relationships/hyperlink" Target="http://hr.wikipedia.org/wiki/RAM" TargetMode="External"/><Relationship Id="rId15" Type="http://schemas.openxmlformats.org/officeDocument/2006/relationships/hyperlink" Target="http://hr.wikipedia.org/wiki/Datoteka:Graficka-Karta.jpg" TargetMode="External"/><Relationship Id="rId10" Type="http://schemas.openxmlformats.org/officeDocument/2006/relationships/hyperlink" Target="http://hr.wikipedia.org/wiki/DVI" TargetMode="External"/><Relationship Id="rId4" Type="http://schemas.openxmlformats.org/officeDocument/2006/relationships/hyperlink" Target="http://hr.wikipedia.org/wiki/Procesor" TargetMode="External"/><Relationship Id="rId9" Type="http://schemas.openxmlformats.org/officeDocument/2006/relationships/hyperlink" Target="http://hr.wikipedia.org/wiki/VGA" TargetMode="External"/><Relationship Id="rId14" Type="http://schemas.openxmlformats.org/officeDocument/2006/relationships/hyperlink" Target="http://hr.wikipedia.org/wiki/HDM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Grafičke kartice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8502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MSI GTX 770 2GB 256bit N770 </a:t>
            </a:r>
            <a:r>
              <a:rPr lang="hr-HR" dirty="0" err="1"/>
              <a:t>Lightning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37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86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MSI AMD Radeon HD 7970 3GB 384bit R7970 Lightning BE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3924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75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MSI AMD </a:t>
            </a:r>
            <a:r>
              <a:rPr lang="hr-HR" dirty="0" err="1"/>
              <a:t>Radeon</a:t>
            </a:r>
            <a:r>
              <a:rPr lang="hr-HR" dirty="0"/>
              <a:t> HD 7990 6GB 2x384bit R7990-6GD5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6085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92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MSI </a:t>
            </a:r>
            <a:r>
              <a:rPr lang="hr-HR" dirty="0" err="1"/>
              <a:t>NVidia</a:t>
            </a:r>
            <a:r>
              <a:rPr lang="hr-HR" dirty="0"/>
              <a:t> </a:t>
            </a:r>
            <a:r>
              <a:rPr lang="hr-HR" dirty="0" err="1"/>
              <a:t>GeForce</a:t>
            </a:r>
            <a:r>
              <a:rPr lang="hr-HR" dirty="0"/>
              <a:t> GTX 680 2GB 256bit N680GTX </a:t>
            </a:r>
            <a:r>
              <a:rPr lang="hr-HR" dirty="0" err="1"/>
              <a:t>Twin</a:t>
            </a:r>
            <a:r>
              <a:rPr lang="hr-HR" dirty="0"/>
              <a:t> </a:t>
            </a:r>
            <a:r>
              <a:rPr lang="hr-HR" dirty="0" err="1"/>
              <a:t>Fro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400136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01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ASUS ATI HD7790-DC2OC-1GD5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3204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10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SAPPHIRE AMD </a:t>
            </a:r>
            <a:r>
              <a:rPr lang="hr-HR" dirty="0" err="1"/>
              <a:t>Radeon</a:t>
            </a:r>
            <a:r>
              <a:rPr lang="hr-HR" dirty="0"/>
              <a:t> VAPOR-X HD7970 GHZ EDITION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427984" cy="442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07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MSI </a:t>
            </a:r>
            <a:r>
              <a:rPr lang="hr-HR" dirty="0" err="1"/>
              <a:t>NVidia</a:t>
            </a:r>
            <a:r>
              <a:rPr lang="hr-HR" dirty="0"/>
              <a:t> </a:t>
            </a:r>
            <a:r>
              <a:rPr lang="hr-HR" dirty="0" err="1"/>
              <a:t>GeForce</a:t>
            </a:r>
            <a:r>
              <a:rPr lang="hr-HR" dirty="0"/>
              <a:t> GTX 770 2GB 256bit N770 TF 2GD5 OC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811"/>
            <a:ext cx="468052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68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9600" dirty="0" smtClean="0"/>
              <a:t>KRAJ</a:t>
            </a:r>
            <a:endParaRPr lang="hr-HR" sz="9600" dirty="0"/>
          </a:p>
        </p:txBody>
      </p:sp>
    </p:spTree>
    <p:extLst>
      <p:ext uri="{BB962C8B-B14F-4D97-AF65-F5344CB8AC3E}">
        <p14:creationId xmlns="" xmlns:p14="http://schemas.microsoft.com/office/powerpoint/2010/main" val="25572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     GRAFIČKA </a:t>
            </a:r>
            <a:r>
              <a:rPr lang="pl-PL" dirty="0"/>
              <a:t>KARTICA je uređaj u računalu kojemu je svrha obrada i prikaz podataka tj. slike na monitoru</a:t>
            </a:r>
            <a:r>
              <a:rPr lang="pl-PL" dirty="0" smtClean="0"/>
              <a:t>.</a:t>
            </a:r>
          </a:p>
          <a:p>
            <a:r>
              <a:rPr lang="hr-HR" dirty="0" smtClean="0"/>
              <a:t>Ona je zaslužna za ono što vidimo na zaslonu, bio to tekst, program ili igra.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grafička kartica?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3275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Moderne grafičke kartice su opremljene snažnim grafičkim </a:t>
            </a:r>
            <a:r>
              <a:rPr lang="hr-HR" dirty="0" smtClean="0">
                <a:hlinkClick r:id="rId2" action="ppaction://hlinkfile" tooltip="Procesor"/>
              </a:rPr>
              <a:t>procesorima</a:t>
            </a:r>
            <a:r>
              <a:rPr lang="hr-HR" dirty="0" smtClean="0"/>
              <a:t> koji svojom procesorskom snagom i brojem </a:t>
            </a:r>
            <a:r>
              <a:rPr lang="hr-HR" dirty="0" smtClean="0">
                <a:hlinkClick r:id="rId3" action="ppaction://hlinkfile" tooltip="Tranzistor"/>
              </a:rPr>
              <a:t>tranzistora</a:t>
            </a:r>
            <a:r>
              <a:rPr lang="hr-HR" dirty="0" smtClean="0"/>
              <a:t> gotovo nadmašuju glavne procesore.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 rada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Glavni dijelovi moderne grafičke kartice su:</a:t>
            </a:r>
          </a:p>
          <a:p>
            <a:r>
              <a:rPr lang="hr-HR" dirty="0" smtClean="0">
                <a:hlinkClick r:id="rId2" action="ppaction://hlinkfile" tooltip="PCB"/>
              </a:rPr>
              <a:t>PCB</a:t>
            </a:r>
            <a:r>
              <a:rPr lang="hr-HR" dirty="0" smtClean="0"/>
              <a:t> (</a:t>
            </a:r>
            <a:r>
              <a:rPr lang="hr-HR" dirty="0" err="1" smtClean="0"/>
              <a:t>Printed</a:t>
            </a:r>
            <a:r>
              <a:rPr lang="hr-HR" dirty="0" smtClean="0"/>
              <a:t> </a:t>
            </a:r>
            <a:r>
              <a:rPr lang="hr-HR" dirty="0" err="1" smtClean="0"/>
              <a:t>Circuit</a:t>
            </a:r>
            <a:r>
              <a:rPr lang="hr-HR" dirty="0" smtClean="0"/>
              <a:t> </a:t>
            </a:r>
            <a:r>
              <a:rPr lang="hr-HR" dirty="0" err="1" smtClean="0"/>
              <a:t>Board</a:t>
            </a:r>
            <a:r>
              <a:rPr lang="hr-HR" dirty="0" smtClean="0"/>
              <a:t>) je </a:t>
            </a:r>
            <a:r>
              <a:rPr lang="hr-HR" dirty="0" err="1" smtClean="0"/>
              <a:t>printana</a:t>
            </a:r>
            <a:r>
              <a:rPr lang="hr-HR" dirty="0" smtClean="0"/>
              <a:t> ploča na </a:t>
            </a:r>
            <a:r>
              <a:rPr lang="hr-HR" dirty="0" err="1" smtClean="0"/>
              <a:t>kojej</a:t>
            </a:r>
            <a:r>
              <a:rPr lang="hr-HR" dirty="0" smtClean="0"/>
              <a:t> se nalaze svi ostali dijelovi</a:t>
            </a:r>
          </a:p>
          <a:p>
            <a:r>
              <a:rPr lang="hr-HR" dirty="0" smtClean="0">
                <a:hlinkClick r:id="rId3" action="ppaction://hlinkfile" tooltip="GPU"/>
              </a:rPr>
              <a:t>GPU</a:t>
            </a:r>
            <a:r>
              <a:rPr lang="hr-HR" dirty="0" smtClean="0"/>
              <a:t> (</a:t>
            </a:r>
            <a:r>
              <a:rPr lang="hr-HR" dirty="0" err="1" smtClean="0"/>
              <a:t>Grapich</a:t>
            </a:r>
            <a:r>
              <a:rPr lang="hr-HR" dirty="0" smtClean="0"/>
              <a:t> </a:t>
            </a:r>
            <a:r>
              <a:rPr lang="hr-HR" dirty="0" err="1" smtClean="0"/>
              <a:t>Processing</a:t>
            </a:r>
            <a:r>
              <a:rPr lang="hr-HR" dirty="0" smtClean="0"/>
              <a:t> </a:t>
            </a:r>
            <a:r>
              <a:rPr lang="hr-HR" dirty="0" err="1" smtClean="0"/>
              <a:t>Unit</a:t>
            </a:r>
            <a:r>
              <a:rPr lang="hr-HR" dirty="0" smtClean="0"/>
              <a:t>) grafički </a:t>
            </a:r>
            <a:r>
              <a:rPr lang="hr-HR" dirty="0" smtClean="0">
                <a:hlinkClick r:id="rId4" action="ppaction://hlinkfile" tooltip="Procesor"/>
              </a:rPr>
              <a:t>procesor</a:t>
            </a:r>
            <a:r>
              <a:rPr lang="hr-HR" dirty="0" smtClean="0"/>
              <a:t>, ujedno i glavni dio koji prevodi binarni kod u sliku)</a:t>
            </a:r>
          </a:p>
          <a:p>
            <a:r>
              <a:rPr lang="hr-HR" dirty="0" smtClean="0">
                <a:hlinkClick r:id="rId5" action="ppaction://hlinkfile" tooltip="RAM"/>
              </a:rPr>
              <a:t>RAM</a:t>
            </a:r>
            <a:r>
              <a:rPr lang="hr-HR" dirty="0" smtClean="0"/>
              <a:t> (ili VRAM - Video </a:t>
            </a:r>
            <a:r>
              <a:rPr lang="hr-HR" dirty="0" err="1" smtClean="0"/>
              <a:t>Random</a:t>
            </a:r>
            <a:r>
              <a:rPr lang="hr-HR" dirty="0" smtClean="0"/>
              <a:t> </a:t>
            </a:r>
            <a:r>
              <a:rPr lang="hr-HR" dirty="0" err="1" smtClean="0"/>
              <a:t>Acces</a:t>
            </a:r>
            <a:r>
              <a:rPr lang="hr-HR" dirty="0" smtClean="0"/>
              <a:t> </a:t>
            </a:r>
            <a:r>
              <a:rPr lang="hr-HR" dirty="0" err="1" smtClean="0"/>
              <a:t>Memory</a:t>
            </a:r>
            <a:r>
              <a:rPr lang="hr-HR" dirty="0" smtClean="0"/>
              <a:t>), služi za pohranjivanje najnužnijih podataka za GPU, najčešće teksture</a:t>
            </a:r>
          </a:p>
          <a:p>
            <a:r>
              <a:rPr lang="hr-HR" dirty="0" smtClean="0"/>
              <a:t>Konektori </a:t>
            </a:r>
          </a:p>
          <a:p>
            <a:pPr lvl="1"/>
            <a:r>
              <a:rPr lang="hr-HR" dirty="0" smtClean="0">
                <a:hlinkClick r:id="rId6" action="ppaction://hlinkfile" tooltip="PCI"/>
              </a:rPr>
              <a:t>PCI</a:t>
            </a:r>
            <a:endParaRPr lang="hr-HR" dirty="0" smtClean="0"/>
          </a:p>
          <a:p>
            <a:pPr lvl="1"/>
            <a:r>
              <a:rPr lang="hr-HR" dirty="0" smtClean="0">
                <a:hlinkClick r:id="rId7" action="ppaction://hlinkfile" tooltip="AGP"/>
              </a:rPr>
              <a:t>AGP</a:t>
            </a:r>
            <a:endParaRPr lang="hr-HR" dirty="0" smtClean="0"/>
          </a:p>
          <a:p>
            <a:pPr lvl="1"/>
            <a:r>
              <a:rPr lang="hr-HR" dirty="0" smtClean="0">
                <a:hlinkClick r:id="rId8" action="ppaction://hlinkfile" tooltip="PCI Express"/>
              </a:rPr>
              <a:t>PCI Express</a:t>
            </a:r>
            <a:endParaRPr lang="hr-HR" dirty="0" smtClean="0"/>
          </a:p>
          <a:p>
            <a:r>
              <a:rPr lang="hr-HR" dirty="0" smtClean="0"/>
              <a:t>Izlazi </a:t>
            </a:r>
          </a:p>
          <a:p>
            <a:pPr lvl="1"/>
            <a:r>
              <a:rPr lang="hr-HR" dirty="0" smtClean="0">
                <a:hlinkClick r:id="rId9" action="ppaction://hlinkfile" tooltip="VGA"/>
              </a:rPr>
              <a:t>VGA</a:t>
            </a:r>
            <a:r>
              <a:rPr lang="hr-HR" dirty="0" smtClean="0"/>
              <a:t> (Video </a:t>
            </a:r>
            <a:r>
              <a:rPr lang="hr-HR" dirty="0" err="1" smtClean="0"/>
              <a:t>Graphics</a:t>
            </a:r>
            <a:r>
              <a:rPr lang="hr-HR" dirty="0" smtClean="0"/>
              <a:t> </a:t>
            </a:r>
            <a:r>
              <a:rPr lang="hr-HR" dirty="0" err="1" smtClean="0"/>
              <a:t>Array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>
                <a:hlinkClick r:id="rId10" action="ppaction://hlinkfile" tooltip="DVI"/>
              </a:rPr>
              <a:t>DVI</a:t>
            </a:r>
            <a:r>
              <a:rPr lang="hr-HR" dirty="0" smtClean="0"/>
              <a:t> (</a:t>
            </a:r>
            <a:r>
              <a:rPr lang="hr-HR" dirty="0" err="1" smtClean="0"/>
              <a:t>Digital</a:t>
            </a:r>
            <a:r>
              <a:rPr lang="hr-HR" dirty="0" smtClean="0"/>
              <a:t> </a:t>
            </a:r>
            <a:r>
              <a:rPr lang="hr-HR" dirty="0" err="1" smtClean="0"/>
              <a:t>Visual</a:t>
            </a:r>
            <a:r>
              <a:rPr lang="hr-HR" dirty="0" smtClean="0"/>
              <a:t> </a:t>
            </a:r>
            <a:r>
              <a:rPr lang="hr-HR" dirty="0" err="1" smtClean="0"/>
              <a:t>Interface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>
                <a:hlinkClick r:id="rId11" action="ppaction://hlinkfile" tooltip="Video in (stranica ne postoji)"/>
              </a:rPr>
              <a:t>Video </a:t>
            </a:r>
            <a:r>
              <a:rPr lang="hr-HR" dirty="0" err="1" smtClean="0">
                <a:hlinkClick r:id="rId11" action="ppaction://hlinkfile" tooltip="Video in (stranica ne postoji)"/>
              </a:rPr>
              <a:t>in</a:t>
            </a:r>
            <a:r>
              <a:rPr lang="hr-HR" dirty="0" smtClean="0"/>
              <a:t>/</a:t>
            </a:r>
            <a:r>
              <a:rPr lang="hr-HR" dirty="0" smtClean="0">
                <a:hlinkClick r:id="rId12" action="ppaction://hlinkfile" tooltip="Video out (stranica ne postoji)"/>
              </a:rPr>
              <a:t>Video </a:t>
            </a:r>
            <a:r>
              <a:rPr lang="hr-HR" dirty="0" err="1" smtClean="0">
                <a:hlinkClick r:id="rId12" action="ppaction://hlinkfile" tooltip="Video out (stranica ne postoji)"/>
              </a:rPr>
              <a:t>out</a:t>
            </a:r>
            <a:r>
              <a:rPr lang="hr-HR" dirty="0" smtClean="0"/>
              <a:t> (VIVO)</a:t>
            </a:r>
          </a:p>
          <a:p>
            <a:pPr lvl="1"/>
            <a:r>
              <a:rPr lang="hr-HR" dirty="0" err="1" smtClean="0">
                <a:hlinkClick r:id="rId13" action="ppaction://hlinkfile" tooltip="DisplayPort (stranica ne postoji)"/>
              </a:rPr>
              <a:t>DisplayPort</a:t>
            </a:r>
            <a:endParaRPr lang="hr-HR" dirty="0" smtClean="0"/>
          </a:p>
          <a:p>
            <a:pPr lvl="1"/>
            <a:r>
              <a:rPr lang="hr-HR" dirty="0" smtClean="0">
                <a:hlinkClick r:id="rId14" action="ppaction://hlinkfile" tooltip="HDMI"/>
              </a:rPr>
              <a:t>HDMI</a:t>
            </a:r>
            <a:r>
              <a:rPr lang="hr-HR" dirty="0" smtClean="0"/>
              <a:t> (</a:t>
            </a:r>
            <a:r>
              <a:rPr lang="hr-HR" dirty="0" err="1" smtClean="0"/>
              <a:t>High</a:t>
            </a:r>
            <a:r>
              <a:rPr lang="hr-HR" dirty="0" smtClean="0"/>
              <a:t>-</a:t>
            </a:r>
            <a:r>
              <a:rPr lang="hr-HR" dirty="0" err="1" smtClean="0"/>
              <a:t>Definition</a:t>
            </a:r>
            <a:r>
              <a:rPr lang="hr-HR" dirty="0" smtClean="0"/>
              <a:t> </a:t>
            </a:r>
            <a:r>
              <a:rPr lang="hr-HR" dirty="0" err="1" smtClean="0"/>
              <a:t>Multimedia</a:t>
            </a:r>
            <a:r>
              <a:rPr lang="hr-HR" dirty="0" smtClean="0"/>
              <a:t> </a:t>
            </a:r>
            <a:r>
              <a:rPr lang="hr-HR" dirty="0" err="1" smtClean="0"/>
              <a:t>Interface</a:t>
            </a:r>
            <a:r>
              <a:rPr lang="hr-HR" dirty="0" smtClean="0"/>
              <a:t>)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1603648"/>
          </a:xfrm>
        </p:spPr>
        <p:txBody>
          <a:bodyPr/>
          <a:lstStyle/>
          <a:p>
            <a:r>
              <a:rPr lang="hr-HR" dirty="0" smtClean="0"/>
              <a:t>Kako izgleda grafička kartica</a:t>
            </a:r>
            <a:endParaRPr lang="hr-HR" dirty="0"/>
          </a:p>
        </p:txBody>
      </p:sp>
      <p:pic>
        <p:nvPicPr>
          <p:cNvPr id="14338" name="Picture 2" descr="Glavni dijelovi moderne grafičke kartice">
            <a:hlinkClick r:id="rId15" tooltip="Glavni dijelovi moderne grafičke kartic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1960" y="2564904"/>
            <a:ext cx="4248472" cy="284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Nvidia</a:t>
            </a:r>
            <a:r>
              <a:rPr lang="hr-HR" dirty="0"/>
              <a:t> </a:t>
            </a:r>
            <a:r>
              <a:rPr lang="hr-HR" dirty="0" err="1"/>
              <a:t>GeForce</a:t>
            </a:r>
            <a:r>
              <a:rPr lang="hr-HR" dirty="0"/>
              <a:t> GTX 680 - najbrža grafička kartica na tržištu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4608512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74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AMD </a:t>
            </a:r>
            <a:r>
              <a:rPr lang="hr-HR" dirty="0" err="1"/>
              <a:t>FirePro</a:t>
            </a:r>
            <a:r>
              <a:rPr lang="hr-HR" dirty="0"/>
              <a:t> V5900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5437"/>
            <a:ext cx="4752528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36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ASUS </a:t>
            </a:r>
            <a:r>
              <a:rPr lang="hr-HR" dirty="0" err="1"/>
              <a:t>GeForce</a:t>
            </a:r>
            <a:r>
              <a:rPr lang="hr-HR" dirty="0"/>
              <a:t> GTX 780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5" y="1751045"/>
            <a:ext cx="4824536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79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Sapphire</a:t>
            </a:r>
            <a:r>
              <a:rPr lang="hr-HR" dirty="0"/>
              <a:t> AMD </a:t>
            </a:r>
            <a:r>
              <a:rPr lang="hr-HR" dirty="0" err="1"/>
              <a:t>Radeon</a:t>
            </a:r>
            <a:r>
              <a:rPr lang="hr-HR" dirty="0"/>
              <a:t> HD7790 1G GDDR5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0288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42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GIGABYTE NVidia GeForce GTX 690 4GB 512bit GV-N690D5-4GD-B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3" y="1772816"/>
            <a:ext cx="4032448" cy="322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3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61</TotalTime>
  <Words>253</Words>
  <Application>Microsoft Office PowerPoint</Application>
  <PresentationFormat>Prikaz na zaslonu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Composite</vt:lpstr>
      <vt:lpstr>Grafičke kartice</vt:lpstr>
      <vt:lpstr>Što je grafička kartica?</vt:lpstr>
      <vt:lpstr>Način rada</vt:lpstr>
      <vt:lpstr>Kako izgleda grafička kartica</vt:lpstr>
      <vt:lpstr>Nvidia GeForce GTX 680 - najbrža grafička kartica na tržištu</vt:lpstr>
      <vt:lpstr>AMD FirePro V5900</vt:lpstr>
      <vt:lpstr>ASUS GeForce GTX 780</vt:lpstr>
      <vt:lpstr>Sapphire AMD Radeon HD7790 1G GDDR5 </vt:lpstr>
      <vt:lpstr>GIGABYTE NVidia GeForce GTX 690 4GB 512bit GV-N690D5-4GD-B</vt:lpstr>
      <vt:lpstr>MSI GTX 770 2GB 256bit N770 Lightning</vt:lpstr>
      <vt:lpstr>MSI AMD Radeon HD 7970 3GB 384bit R7970 Lightning BE</vt:lpstr>
      <vt:lpstr>MSI AMD Radeon HD 7990 6GB 2x384bit R7990-6GD5</vt:lpstr>
      <vt:lpstr>MSI NVidia GeForce GTX 680 2GB 256bit N680GTX Twin Fro</vt:lpstr>
      <vt:lpstr>ASUS ATI HD7790-DC2OC-1GD5</vt:lpstr>
      <vt:lpstr>SAPPHIRE AMD Radeon VAPOR-X HD7970 GHZ EDITION</vt:lpstr>
      <vt:lpstr>MSI NVidia GeForce GTX 770 2GB 256bit N770 TF 2GD5 OC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Grafičke kartice</dc:title>
  <dc:creator>Pero</dc:creator>
  <cp:lastModifiedBy>8.d</cp:lastModifiedBy>
  <cp:revision>12</cp:revision>
  <dcterms:created xsi:type="dcterms:W3CDTF">2013-09-30T16:32:54Z</dcterms:created>
  <dcterms:modified xsi:type="dcterms:W3CDTF">2013-10-01T11:56:36Z</dcterms:modified>
</cp:coreProperties>
</file>