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8" r:id="rId9"/>
    <p:sldId id="269" r:id="rId10"/>
    <p:sldId id="267" r:id="rId11"/>
    <p:sldId id="264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9091FD-4ED7-4667-9B3A-2B926A27CF08}" type="datetimeFigureOut">
              <a:rPr lang="hr-HR" smtClean="0"/>
              <a:pPr/>
              <a:t>1.10.2013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396393-19D2-41D2-BFC5-958117DE7FD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4853411"/>
            <a:ext cx="8458200" cy="1222375"/>
          </a:xfrm>
        </p:spPr>
        <p:txBody>
          <a:bodyPr/>
          <a:lstStyle/>
          <a:p>
            <a:r>
              <a:rPr lang="hr-HR" b="1" i="1" dirty="0" err="1">
                <a:latin typeface="Arial" pitchFamily="34" charset="0"/>
                <a:cs typeface="Arial" pitchFamily="34" charset="0"/>
              </a:rPr>
              <a:t>Hard</a:t>
            </a:r>
            <a:r>
              <a:rPr lang="hr-HR" b="1" i="1" dirty="0">
                <a:latin typeface="Arial" pitchFamily="34" charset="0"/>
                <a:cs typeface="Arial" pitchFamily="34" charset="0"/>
              </a:rPr>
              <a:t> d</a:t>
            </a:r>
            <a:r>
              <a:rPr lang="hr-HR" b="1" i="1" dirty="0" smtClean="0">
                <a:latin typeface="Arial" pitchFamily="34" charset="0"/>
                <a:cs typeface="Arial" pitchFamily="34" charset="0"/>
              </a:rPr>
              <a:t>isk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endParaRPr lang="hr-H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58200" cy="914400"/>
          </a:xfrm>
        </p:spPr>
        <p:txBody>
          <a:bodyPr/>
          <a:lstStyle/>
          <a:p>
            <a:r>
              <a:rPr lang="hr-HR" b="1" i="1" dirty="0" smtClean="0">
                <a:latin typeface="Arial" pitchFamily="34" charset="0"/>
                <a:cs typeface="Arial" pitchFamily="34" charset="0"/>
              </a:rPr>
              <a:t>(Tvrdi disk)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dirty="0" smtClean="0"/>
              <a:t>Seagate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b="1" dirty="0" smtClean="0"/>
              <a:t>Seagate Technology</a:t>
            </a:r>
            <a:r>
              <a:rPr lang="vi-VN" dirty="0" smtClean="0"/>
              <a:t> je najveći svjetski proizvođač tvrdih diskova</a:t>
            </a:r>
            <a:r>
              <a:rPr lang="hr-HR" dirty="0" smtClean="0"/>
              <a:t>.</a:t>
            </a:r>
          </a:p>
          <a:p>
            <a:r>
              <a:rPr lang="vi-VN" dirty="0" smtClean="0"/>
              <a:t>Tvrtka je osnovana 1979. godine sa sjedištem u gradiću Scott</a:t>
            </a:r>
            <a:r>
              <a:rPr lang="hr-HR" dirty="0" smtClean="0"/>
              <a:t>s</a:t>
            </a:r>
            <a:r>
              <a:rPr lang="vi-VN" dirty="0" smtClean="0"/>
              <a:t> Valley u Kaliforniji.</a:t>
            </a:r>
            <a:endParaRPr lang="hr-HR" dirty="0" smtClean="0"/>
          </a:p>
          <a:p>
            <a:r>
              <a:rPr lang="vi-VN" dirty="0" smtClean="0"/>
              <a:t> Njihovi tvrdi diskovi koriste se u serverima, osobnim i prijenosnim računalima pa sve do digitalnih videokamera i igraćih konzola kao što su PlayStation 3 i Xbox 360. </a:t>
            </a:r>
            <a:endParaRPr lang="hr-HR" dirty="0"/>
          </a:p>
        </p:txBody>
      </p:sp>
      <p:pic>
        <p:nvPicPr>
          <p:cNvPr id="7" name="Rezervirano mjesto sadržaja 6" descr="preuzmi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700808"/>
            <a:ext cx="4046998" cy="3168352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8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8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8800" dirty="0" smtClean="0">
                <a:solidFill>
                  <a:srgbClr val="0070C0"/>
                </a:solidFill>
                <a:latin typeface="Bauhaus 93" pitchFamily="82" charset="0"/>
              </a:rPr>
              <a:t>KRAJ!!</a:t>
            </a:r>
            <a:endParaRPr lang="hr-HR" sz="8800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  <a:latin typeface="MS Mincho" pitchFamily="49" charset="-128"/>
                <a:ea typeface="MS Mincho" pitchFamily="49" charset="-128"/>
              </a:rPr>
              <a:t>Autor: Luka </a:t>
            </a:r>
            <a:r>
              <a:rPr lang="hr-HR" dirty="0" err="1" smtClean="0">
                <a:solidFill>
                  <a:srgbClr val="0070C0"/>
                </a:solidFill>
                <a:latin typeface="MS Mincho" pitchFamily="49" charset="-128"/>
                <a:ea typeface="MS Mincho" pitchFamily="49" charset="-128"/>
              </a:rPr>
              <a:t>Balunović</a:t>
            </a:r>
            <a:endParaRPr lang="hr-HR" dirty="0" smtClean="0">
              <a:solidFill>
                <a:srgbClr val="0070C0"/>
              </a:solidFill>
              <a:latin typeface="MS Mincho" pitchFamily="49" charset="-128"/>
              <a:ea typeface="MS Mincho" pitchFamily="49" charset="-128"/>
            </a:endParaRPr>
          </a:p>
          <a:p>
            <a:pPr>
              <a:buNone/>
            </a:pPr>
            <a:r>
              <a:rPr lang="hr-HR" dirty="0" smtClean="0">
                <a:solidFill>
                  <a:srgbClr val="0070C0"/>
                </a:solidFill>
                <a:latin typeface="MS Mincho" pitchFamily="49" charset="-128"/>
                <a:ea typeface="MS Mincho" pitchFamily="49" charset="-128"/>
              </a:rPr>
              <a:t>                            8.a</a:t>
            </a:r>
            <a:endParaRPr lang="hr-HR" dirty="0">
              <a:solidFill>
                <a:srgbClr val="0070C0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</a:t>
            </a:r>
            <a:r>
              <a:rPr lang="hr-HR" b="1" i="1" dirty="0" err="1" smtClean="0">
                <a:latin typeface="Arial" pitchFamily="34" charset="0"/>
                <a:cs typeface="Arial" pitchFamily="34" charset="0"/>
              </a:rPr>
              <a:t>Hard</a:t>
            </a:r>
            <a:r>
              <a:rPr lang="hr-HR" b="1" i="1" dirty="0" smtClean="0">
                <a:latin typeface="Arial" pitchFamily="34" charset="0"/>
                <a:cs typeface="Arial" pitchFamily="34" charset="0"/>
              </a:rPr>
              <a:t> disk</a:t>
            </a:r>
            <a:endParaRPr lang="hr-HR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Tvrdi disk</a:t>
            </a:r>
            <a:r>
              <a:rPr lang="hr-HR" dirty="0" smtClean="0"/>
              <a:t> je sekundarna jedinica za pohranu podataka u računalima.</a:t>
            </a:r>
          </a:p>
          <a:p>
            <a:r>
              <a:rPr lang="hr-HR" dirty="0" smtClean="0"/>
              <a:t>Ona se sastoji od kružnih ploča u hermetičkom kućištu koje se vrte oko jedne osi uz pomoć elektromotora.</a:t>
            </a:r>
          </a:p>
          <a:p>
            <a:r>
              <a:rPr lang="hr-HR" dirty="0" smtClean="0"/>
              <a:t>Ploče su metalne ili staklene, presvučene tankim slojem </a:t>
            </a:r>
            <a:r>
              <a:rPr lang="hr-HR" dirty="0" err="1" smtClean="0"/>
              <a:t>feromagnetske</a:t>
            </a:r>
            <a:r>
              <a:rPr lang="hr-HR" dirty="0" smtClean="0"/>
              <a:t>  tvari. </a:t>
            </a:r>
          </a:p>
          <a:p>
            <a:endParaRPr lang="hr-HR" dirty="0"/>
          </a:p>
        </p:txBody>
      </p:sp>
      <p:pic>
        <p:nvPicPr>
          <p:cNvPr id="7" name="Rezervirano mjesto sadržaja 6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2987" y="1628800"/>
            <a:ext cx="3717104" cy="345638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Dijelovi </a:t>
            </a:r>
            <a:r>
              <a:rPr lang="hr-HR" sz="2400" dirty="0" err="1" smtClean="0"/>
              <a:t>hard</a:t>
            </a:r>
            <a:r>
              <a:rPr lang="hr-HR" sz="2400" dirty="0" smtClean="0"/>
              <a:t> diska: elektronika (PCB),ruka pokretača,magnetna glava,magnetna ploča,osovina,podaci i pokretač.</a:t>
            </a:r>
            <a:endParaRPr lang="hr-HR" sz="2400" dirty="0"/>
          </a:p>
        </p:txBody>
      </p:sp>
      <p:pic>
        <p:nvPicPr>
          <p:cNvPr id="8" name="Rezervirano mjesto sadržaja 7" descr="HDD-Prese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628800"/>
            <a:ext cx="4409256" cy="446449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Princip rada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/>
              <a:t>Magnetski disk</a:t>
            </a:r>
            <a:r>
              <a:rPr lang="hr-HR" sz="1800" dirty="0" smtClean="0"/>
              <a:t> svoje djelovanje temelji na fizičkim osnovama magnetskog  polja  i svojstvima </a:t>
            </a:r>
            <a:r>
              <a:rPr lang="hr-HR" sz="1800" dirty="0" err="1" smtClean="0"/>
              <a:t>feromagnetskih</a:t>
            </a:r>
            <a:r>
              <a:rPr lang="hr-HR" sz="1800" dirty="0" smtClean="0"/>
              <a:t> materijala. </a:t>
            </a:r>
          </a:p>
          <a:p>
            <a:r>
              <a:rPr lang="hr-HR" sz="1800" dirty="0" smtClean="0"/>
              <a:t>Pri upisu podataka na njega koriste se svojstva takozvanih </a:t>
            </a:r>
            <a:r>
              <a:rPr lang="hr-HR" sz="1800" i="1" dirty="0" smtClean="0"/>
              <a:t>tvrdih</a:t>
            </a:r>
            <a:r>
              <a:rPr lang="hr-HR" sz="1800" dirty="0" smtClean="0"/>
              <a:t> </a:t>
            </a:r>
            <a:r>
              <a:rPr lang="hr-HR" sz="1800" dirty="0" err="1" smtClean="0"/>
              <a:t>feromagnetskih</a:t>
            </a:r>
            <a:r>
              <a:rPr lang="hr-HR" sz="1800" dirty="0" smtClean="0"/>
              <a:t> tvari da nakon što su magnetizirane vanjskim poljem, ostanu magnetizirane i nakon što se vanjsko magnetsko polje ukloni.</a:t>
            </a:r>
          </a:p>
          <a:p>
            <a:r>
              <a:rPr lang="hr-HR" sz="1800" dirty="0" smtClean="0"/>
              <a:t>Podaci se na disk upisuju uz pomoć male zavojnice koja je sastavni dio glave. Zavojnica u biranim trenucima propušta električnu </a:t>
            </a:r>
            <a:r>
              <a:rPr lang="hr-HR" sz="1800" dirty="0" err="1" smtClean="0"/>
              <a:t>stuju</a:t>
            </a:r>
            <a:r>
              <a:rPr lang="hr-HR" sz="1800" dirty="0" smtClean="0"/>
              <a:t> izabranog smjera </a:t>
            </a:r>
            <a:r>
              <a:rPr lang="hr-HR" sz="1800" i="1" dirty="0" smtClean="0"/>
              <a:t>(princip binarnog sustava 0 ili 1)</a:t>
            </a:r>
            <a:r>
              <a:rPr lang="hr-HR" sz="1800" dirty="0" smtClean="0"/>
              <a:t>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Princip rada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900" dirty="0" smtClean="0"/>
              <a:t>Magnetska glava sastoji se od zavojnice koja je namotana na tvrdu </a:t>
            </a:r>
            <a:r>
              <a:rPr lang="hr-HR" sz="1900" dirty="0" err="1" smtClean="0"/>
              <a:t>feritnu</a:t>
            </a:r>
            <a:r>
              <a:rPr lang="hr-HR" sz="1900" dirty="0" smtClean="0"/>
              <a:t> jezgru. Glava je </a:t>
            </a:r>
            <a:r>
              <a:rPr lang="hr-HR" sz="1900" dirty="0" err="1" smtClean="0"/>
              <a:t>učvrščena</a:t>
            </a:r>
            <a:r>
              <a:rPr lang="hr-HR" sz="1900" dirty="0" smtClean="0"/>
              <a:t> na ručicu koju po disku pomiče </a:t>
            </a:r>
            <a:r>
              <a:rPr lang="hr-HR" sz="1900" dirty="0" err="1" smtClean="0"/>
              <a:t>aktuator</a:t>
            </a:r>
            <a:r>
              <a:rPr lang="hr-HR" sz="1900" dirty="0" smtClean="0"/>
              <a:t>.</a:t>
            </a:r>
          </a:p>
          <a:p>
            <a:r>
              <a:rPr lang="hr-HR" sz="1900" dirty="0" smtClean="0"/>
              <a:t>Dobra svojstva magnetskog diska jesu veliki kapacitet, postojanost podataka i brzi pristup podacima. </a:t>
            </a:r>
          </a:p>
          <a:p>
            <a:r>
              <a:rPr lang="hr-HR" sz="1900" dirty="0" smtClean="0"/>
              <a:t>Negativna svojstva jesu: osjetljivost na prljavštinu i elektromagnetska polja, te ograničenje maksimalne gustoće podataka. Magnetski disk je posebno osjetljiv na elektromagnetska polja i pri rukovanju treba to imati na umu.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Logička struktura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Tvrdi disk je podijeljen na logičke dijelove. </a:t>
            </a:r>
          </a:p>
          <a:p>
            <a:r>
              <a:rPr lang="hr-HR" sz="2800" dirty="0" smtClean="0"/>
              <a:t>To su:</a:t>
            </a:r>
            <a:r>
              <a:rPr lang="hr-HR" sz="1800" dirty="0" smtClean="0"/>
              <a:t> </a:t>
            </a:r>
          </a:p>
          <a:p>
            <a:pPr>
              <a:buNone/>
            </a:pPr>
            <a:endParaRPr lang="hr-HR" sz="1800" dirty="0" smtClean="0"/>
          </a:p>
          <a:p>
            <a:r>
              <a:rPr lang="hr-HR" sz="1800" i="1" dirty="0" err="1" smtClean="0"/>
              <a:t>Master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boot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record</a:t>
            </a:r>
            <a:r>
              <a:rPr lang="hr-HR" sz="1800" dirty="0" smtClean="0"/>
              <a:t>, ostatak traga 0 (</a:t>
            </a:r>
            <a:r>
              <a:rPr lang="hr-HR" sz="1800" i="1" dirty="0" err="1" smtClean="0"/>
              <a:t>Remain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of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track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0</a:t>
            </a:r>
            <a:r>
              <a:rPr lang="hr-HR" sz="1800" dirty="0" smtClean="0"/>
              <a:t>), </a:t>
            </a:r>
          </a:p>
          <a:p>
            <a:pPr>
              <a:buNone/>
            </a:pPr>
            <a:endParaRPr lang="hr-HR" sz="1800" dirty="0" smtClean="0"/>
          </a:p>
          <a:p>
            <a:r>
              <a:rPr lang="hr-HR" sz="1800" i="1" dirty="0" err="1" smtClean="0"/>
              <a:t>Boot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Record</a:t>
            </a:r>
            <a:r>
              <a:rPr lang="hr-HR" sz="1800" dirty="0" smtClean="0"/>
              <a:t> (sadrži informacije i datoteke potrebne za podizanje operativnog sustava),</a:t>
            </a:r>
          </a:p>
          <a:p>
            <a:pPr>
              <a:buNone/>
            </a:pPr>
            <a:r>
              <a:rPr lang="hr-HR" sz="1800" dirty="0" smtClean="0"/>
              <a:t> </a:t>
            </a:r>
          </a:p>
          <a:p>
            <a:r>
              <a:rPr lang="hr-HR" sz="1800" dirty="0" smtClean="0"/>
              <a:t>FAT1 i FAT2 (sadrže tablice datoteka te njihovu lokaciju unutar </a:t>
            </a:r>
            <a:r>
              <a:rPr lang="hr-HR" sz="1800" dirty="0" err="1" smtClean="0"/>
              <a:t>particije</a:t>
            </a:r>
            <a:r>
              <a:rPr lang="hr-HR" sz="1800" dirty="0" smtClean="0"/>
              <a:t>), </a:t>
            </a:r>
          </a:p>
          <a:p>
            <a:endParaRPr lang="hr-HR" sz="1800" dirty="0" smtClean="0"/>
          </a:p>
          <a:p>
            <a:r>
              <a:rPr lang="hr-HR" sz="1800" dirty="0" err="1" smtClean="0"/>
              <a:t>Boot</a:t>
            </a:r>
            <a:r>
              <a:rPr lang="hr-HR" sz="1800" dirty="0" smtClean="0"/>
              <a:t> </a:t>
            </a:r>
            <a:r>
              <a:rPr lang="hr-HR" sz="1800" dirty="0" err="1" smtClean="0"/>
              <a:t>directory</a:t>
            </a:r>
            <a:r>
              <a:rPr lang="hr-HR" sz="1800" dirty="0" smtClean="0"/>
              <a:t> (bilježi strukturu direktorija na </a:t>
            </a:r>
            <a:r>
              <a:rPr lang="hr-HR" sz="1800" dirty="0" err="1" smtClean="0"/>
              <a:t>particiji</a:t>
            </a:r>
            <a:r>
              <a:rPr lang="hr-HR" sz="1800" dirty="0" smtClean="0"/>
              <a:t>),</a:t>
            </a:r>
          </a:p>
          <a:p>
            <a:pPr>
              <a:buNone/>
            </a:pPr>
            <a:r>
              <a:rPr lang="hr-HR" sz="1800" dirty="0" smtClean="0"/>
              <a:t> </a:t>
            </a:r>
          </a:p>
          <a:p>
            <a:r>
              <a:rPr lang="hr-HR" sz="1800" dirty="0" smtClean="0"/>
              <a:t>te najveći dio DATA u kojem su pohranjeni podatci.</a:t>
            </a:r>
            <a:endParaRPr lang="hr-HR" sz="1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Povijest razvoja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b="1" dirty="0" smtClean="0"/>
              <a:t>Povijest po godinama od 1980. do danas</a:t>
            </a:r>
            <a:r>
              <a:rPr lang="hr-HR" b="1" dirty="0" smtClean="0"/>
              <a:t>:</a:t>
            </a:r>
            <a:endParaRPr lang="vi-VN" b="1" dirty="0" smtClean="0"/>
          </a:p>
          <a:p>
            <a:r>
              <a:rPr lang="vi-VN" dirty="0" smtClean="0"/>
              <a:t>1980. - prvi disk od 1 GB, IBM 3380, </a:t>
            </a:r>
          </a:p>
          <a:p>
            <a:r>
              <a:rPr lang="vi-VN" dirty="0" smtClean="0"/>
              <a:t>1986. - standardizacija SCSI sučelja</a:t>
            </a:r>
          </a:p>
          <a:p>
            <a:r>
              <a:rPr lang="vi-VN" dirty="0" smtClean="0"/>
              <a:t>1998. - standardizacija UltraDMA/33 i ATAPI pristupa</a:t>
            </a:r>
          </a:p>
          <a:p>
            <a:r>
              <a:rPr lang="vi-VN" dirty="0" smtClean="0"/>
              <a:t>2002. - adresiranje preko 137 GB diskovnog prostora</a:t>
            </a:r>
          </a:p>
          <a:p>
            <a:r>
              <a:rPr lang="vi-VN" dirty="0" smtClean="0"/>
              <a:t>2003. - uvođenje </a:t>
            </a:r>
            <a:r>
              <a:rPr lang="vi-VN" i="1" dirty="0" smtClean="0"/>
              <a:t>SATA</a:t>
            </a:r>
            <a:r>
              <a:rPr lang="vi-VN" dirty="0" smtClean="0"/>
              <a:t> standarda</a:t>
            </a:r>
          </a:p>
          <a:p>
            <a:r>
              <a:rPr lang="vi-VN" dirty="0" smtClean="0"/>
              <a:t>20</a:t>
            </a:r>
            <a:r>
              <a:rPr lang="hr-HR" dirty="0" smtClean="0"/>
              <a:t>0</a:t>
            </a:r>
            <a:r>
              <a:rPr lang="vi-VN" dirty="0" smtClean="0"/>
              <a:t>5. - prvi 500 GB tvrdi disk (Hitachi)</a:t>
            </a:r>
          </a:p>
          <a:p>
            <a:r>
              <a:rPr lang="vi-VN" dirty="0" smtClean="0"/>
              <a:t>2005. - standardizacija Serial ATA 3G</a:t>
            </a:r>
          </a:p>
          <a:p>
            <a:r>
              <a:rPr lang="vi-VN" dirty="0" smtClean="0"/>
              <a:t>2005. - uvođenje SAS standarda (</a:t>
            </a:r>
            <a:r>
              <a:rPr lang="vi-VN" i="1" dirty="0" smtClean="0"/>
              <a:t>Serial Attached SCSI</a:t>
            </a:r>
            <a:r>
              <a:rPr lang="vi-VN" dirty="0" smtClean="0"/>
              <a:t>)</a:t>
            </a:r>
          </a:p>
          <a:p>
            <a:r>
              <a:rPr lang="vi-VN" dirty="0" smtClean="0"/>
              <a:t>2005. - Toshiba uvodi okomito zapisivanje</a:t>
            </a:r>
          </a:p>
          <a:p>
            <a:r>
              <a:rPr lang="vi-VN" dirty="0" smtClean="0"/>
              <a:t>2006. - prvi disk od 750 GB (Seagate)</a:t>
            </a:r>
          </a:p>
          <a:p>
            <a:r>
              <a:rPr lang="vi-VN" dirty="0" smtClean="0"/>
              <a:t>2007. - prvi disk od 1.000 GB (1 TB - terabajt) Hitachi </a:t>
            </a:r>
          </a:p>
          <a:p>
            <a:r>
              <a:rPr lang="vi-VN" dirty="0" smtClean="0"/>
              <a:t>20</a:t>
            </a:r>
            <a:r>
              <a:rPr lang="hr-HR" dirty="0" smtClean="0"/>
              <a:t>0</a:t>
            </a:r>
            <a:r>
              <a:rPr lang="vi-VN" dirty="0" smtClean="0"/>
              <a:t>8. - prvi disk od 1,5 TB (Seaga</a:t>
            </a:r>
            <a:r>
              <a:rPr lang="hr-HR" dirty="0" smtClean="0"/>
              <a:t>t</a:t>
            </a:r>
            <a:r>
              <a:rPr lang="vi-VN" dirty="0" smtClean="0"/>
              <a:t>e)</a:t>
            </a:r>
          </a:p>
          <a:p>
            <a:r>
              <a:rPr lang="vi-VN" dirty="0" smtClean="0"/>
              <a:t>2009. - prvi disk od 2 TB (Western Digital)</a:t>
            </a:r>
          </a:p>
          <a:p>
            <a:r>
              <a:rPr lang="vi-VN" dirty="0" smtClean="0"/>
              <a:t>2010. - prvi disk od 3 TB (Seagate)</a:t>
            </a:r>
          </a:p>
          <a:p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preuz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000108"/>
            <a:ext cx="6429420" cy="4284378"/>
          </a:xfrm>
        </p:spPr>
      </p:pic>
      <p:sp>
        <p:nvSpPr>
          <p:cNvPr id="5" name="TekstniOkvir 4"/>
          <p:cNvSpPr txBox="1"/>
          <p:nvPr/>
        </p:nvSpPr>
        <p:spPr>
          <a:xfrm>
            <a:off x="3000364" y="578645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Prvi </a:t>
            </a:r>
            <a:r>
              <a:rPr lang="hr-HR" dirty="0" err="1" smtClean="0"/>
              <a:t>hard</a:t>
            </a:r>
            <a:r>
              <a:rPr lang="hr-HR" dirty="0" smtClean="0"/>
              <a:t> disk od 3 TB.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hard-disk-sma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643050"/>
            <a:ext cx="5860249" cy="3906833"/>
          </a:xfrm>
        </p:spPr>
      </p:pic>
      <p:cxnSp>
        <p:nvCxnSpPr>
          <p:cNvPr id="8" name="Ravni poveznik sa strelicom 7"/>
          <p:cNvCxnSpPr>
            <a:stCxn id="9" idx="1"/>
          </p:cNvCxnSpPr>
          <p:nvPr/>
        </p:nvCxnSpPr>
        <p:spPr>
          <a:xfrm rot="10800000" flipV="1">
            <a:off x="6072198" y="2399220"/>
            <a:ext cx="1071570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niOkvir 8"/>
          <p:cNvSpPr txBox="1"/>
          <p:nvPr/>
        </p:nvSpPr>
        <p:spPr>
          <a:xfrm>
            <a:off x="7143768" y="221455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Magnetna ploča</a:t>
            </a:r>
            <a:endParaRPr lang="hr-HR" dirty="0"/>
          </a:p>
        </p:txBody>
      </p:sp>
      <p:cxnSp>
        <p:nvCxnSpPr>
          <p:cNvPr id="14" name="Ravni poveznik sa strelicom 13"/>
          <p:cNvCxnSpPr>
            <a:stCxn id="15" idx="0"/>
          </p:cNvCxnSpPr>
          <p:nvPr/>
        </p:nvCxnSpPr>
        <p:spPr>
          <a:xfrm rot="16200000" flipV="1">
            <a:off x="3946918" y="4839900"/>
            <a:ext cx="1928826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niOkvir 14"/>
          <p:cNvSpPr txBox="1"/>
          <p:nvPr/>
        </p:nvSpPr>
        <p:spPr>
          <a:xfrm>
            <a:off x="3929058" y="585789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Magnetna glava</a:t>
            </a:r>
            <a:endParaRPr lang="hr-HR" dirty="0"/>
          </a:p>
        </p:txBody>
      </p:sp>
      <p:cxnSp>
        <p:nvCxnSpPr>
          <p:cNvPr id="20" name="Ravni poveznik sa strelicom 19"/>
          <p:cNvCxnSpPr>
            <a:stCxn id="21" idx="0"/>
          </p:cNvCxnSpPr>
          <p:nvPr/>
        </p:nvCxnSpPr>
        <p:spPr>
          <a:xfrm rot="5400000" flipH="1" flipV="1">
            <a:off x="1625183" y="2268134"/>
            <a:ext cx="1000130" cy="2464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niOkvir 20"/>
          <p:cNvSpPr txBox="1"/>
          <p:nvPr/>
        </p:nvSpPr>
        <p:spPr>
          <a:xfrm>
            <a:off x="142844" y="400050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Pokretač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5" grpId="0"/>
      <p:bldP spid="15" grpId="1"/>
      <p:bldP spid="21" grpId="0"/>
      <p:bldP spid="21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125</Words>
  <Application>Microsoft Office PowerPoint</Application>
  <PresentationFormat>Prikaz na zaslonu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Putovanje</vt:lpstr>
      <vt:lpstr>Hard disk  </vt:lpstr>
      <vt:lpstr> Hard disk</vt:lpstr>
      <vt:lpstr>Slajd 3</vt:lpstr>
      <vt:lpstr>Princip rada </vt:lpstr>
      <vt:lpstr>Princip rada</vt:lpstr>
      <vt:lpstr>Logička struktura</vt:lpstr>
      <vt:lpstr>Povijest razvoja</vt:lpstr>
      <vt:lpstr>Slajd 8</vt:lpstr>
      <vt:lpstr>Slajd 9</vt:lpstr>
      <vt:lpstr>Seagate</vt:lpstr>
      <vt:lpstr>KRAJ!!</vt:lpstr>
    </vt:vector>
  </TitlesOfParts>
  <Company>Kruno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disk   (Tvrdi disk)</dc:title>
  <dc:creator>Kruno</dc:creator>
  <cp:lastModifiedBy>8.D</cp:lastModifiedBy>
  <cp:revision>14</cp:revision>
  <dcterms:created xsi:type="dcterms:W3CDTF">2013-09-29T13:59:47Z</dcterms:created>
  <dcterms:modified xsi:type="dcterms:W3CDTF">2013-10-01T11:55:40Z</dcterms:modified>
</cp:coreProperties>
</file>